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8"/>
  </p:notesMasterIdLst>
  <p:sldIdLst>
    <p:sldId id="334" r:id="rId5"/>
    <p:sldId id="277" r:id="rId6"/>
    <p:sldId id="257" r:id="rId7"/>
    <p:sldId id="328" r:id="rId8"/>
    <p:sldId id="335" r:id="rId9"/>
    <p:sldId id="280" r:id="rId10"/>
    <p:sldId id="282" r:id="rId11"/>
    <p:sldId id="286" r:id="rId12"/>
    <p:sldId id="281" r:id="rId13"/>
    <p:sldId id="289" r:id="rId14"/>
    <p:sldId id="283" r:id="rId15"/>
    <p:sldId id="311" r:id="rId16"/>
    <p:sldId id="314" r:id="rId17"/>
    <p:sldId id="290" r:id="rId18"/>
    <p:sldId id="295" r:id="rId19"/>
    <p:sldId id="332" r:id="rId20"/>
    <p:sldId id="296" r:id="rId21"/>
    <p:sldId id="310" r:id="rId22"/>
    <p:sldId id="297" r:id="rId23"/>
    <p:sldId id="336" r:id="rId24"/>
    <p:sldId id="337" r:id="rId25"/>
    <p:sldId id="298" r:id="rId26"/>
    <p:sldId id="329" r:id="rId27"/>
    <p:sldId id="299" r:id="rId28"/>
    <p:sldId id="300" r:id="rId29"/>
    <p:sldId id="301" r:id="rId30"/>
    <p:sldId id="303" r:id="rId31"/>
    <p:sldId id="306" r:id="rId32"/>
    <p:sldId id="316" r:id="rId33"/>
    <p:sldId id="307" r:id="rId34"/>
    <p:sldId id="308" r:id="rId35"/>
    <p:sldId id="331" r:id="rId36"/>
    <p:sldId id="30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CD"/>
    <a:srgbClr val="FD0353"/>
    <a:srgbClr val="4E3BAD"/>
    <a:srgbClr val="FF8E11"/>
    <a:srgbClr val="99FF33"/>
    <a:srgbClr val="01FFFF"/>
    <a:srgbClr val="FC0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3" autoAdjust="0"/>
  </p:normalViewPr>
  <p:slideViewPr>
    <p:cSldViewPr snapToGrid="0">
      <p:cViewPr varScale="1">
        <p:scale>
          <a:sx n="101" d="100"/>
          <a:sy n="101" d="100"/>
        </p:scale>
        <p:origin x="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ZA" smtClean="0"/>
              <a:t>2023/08/23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863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025D3-51B8-42D5-ACCC-2DEACFDB4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A06AB-FF45-43D6-9E4E-5A226B313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3302C6-AA4D-4025-9AD2-066D37499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075E00-B6A8-489F-A99F-268D03104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39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7C7DC-34A3-4374-8A3E-F76CDF671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E3D7D-8BC1-4476-ACC6-84BA9A89E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382" y="5953584"/>
            <a:ext cx="1499260" cy="8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Title</a:t>
            </a:r>
            <a:endParaRPr lang="en-ZA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598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786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0" r:id="rId11"/>
    <p:sldLayoutId id="2147483652" r:id="rId12"/>
    <p:sldLayoutId id="2147483665" r:id="rId13"/>
    <p:sldLayoutId id="2147483666" r:id="rId14"/>
    <p:sldLayoutId id="2147483654" r:id="rId15"/>
    <p:sldLayoutId id="214748365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freedomflightmodels.com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jhaerospace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lasercutplanes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retrorc.us.com/scholastickitsandaccessories.asp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main.guruengineeringtech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pocketaeronautics.com/hpa_plans/index.php" TargetMode="External"/><Relationship Id="rId2" Type="http://schemas.openxmlformats.org/officeDocument/2006/relationships/hyperlink" Target="https://www.youtube.com/watch?v=Mbxba3g1hMU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oorspecialties.com/" TargetMode="External"/><Relationship Id="rId3" Type="http://schemas.openxmlformats.org/officeDocument/2006/relationships/hyperlink" Target="https://www.freedomflightmodels.com/" TargetMode="External"/><Relationship Id="rId7" Type="http://schemas.openxmlformats.org/officeDocument/2006/relationships/hyperlink" Target="https://volareproducts.com/wordpress/" TargetMode="External"/><Relationship Id="rId12" Type="http://schemas.openxmlformats.org/officeDocument/2006/relationships/image" Target="../media/image30.jpeg"/><Relationship Id="rId2" Type="http://schemas.openxmlformats.org/officeDocument/2006/relationships/hyperlink" Target="https://www.indoorffsupply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retrorc.us.com/scholastickitsandaccessories.aspx" TargetMode="External"/><Relationship Id="rId11" Type="http://schemas.openxmlformats.org/officeDocument/2006/relationships/image" Target="../media/image29.jpeg"/><Relationship Id="rId5" Type="http://schemas.openxmlformats.org/officeDocument/2006/relationships/hyperlink" Target="https://jhaerospace.com/" TargetMode="External"/><Relationship Id="rId10" Type="http://schemas.openxmlformats.org/officeDocument/2006/relationships/image" Target="../media/image28.jpeg"/><Relationship Id="rId4" Type="http://schemas.openxmlformats.org/officeDocument/2006/relationships/hyperlink" Target="https://www.faimodelsupply.com/" TargetMode="External"/><Relationship Id="rId9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freeflight.org/join-learn-fly/science-olympiad/" TargetMode="External"/><Relationship Id="rId7" Type="http://schemas.openxmlformats.org/officeDocument/2006/relationships/hyperlink" Target="https://www.soinc.org/sites/default/files/uploaded_files/ScienceOlympiad5.0.pdf" TargetMode="External"/><Relationship Id="rId2" Type="http://schemas.openxmlformats.org/officeDocument/2006/relationships/hyperlink" Target="http://www.hippocketaeronautics.co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oinc.org/sites/default/files/uploaded_files/glueweight.pdf" TargetMode="External"/><Relationship Id="rId5" Type="http://schemas.openxmlformats.org/officeDocument/2006/relationships/hyperlink" Target="https://www.hippocketaeronautics.com/hpa_forum/index.php?board=33.0" TargetMode="External"/><Relationship Id="rId4" Type="http://schemas.openxmlformats.org/officeDocument/2006/relationships/hyperlink" Target="https://scioly.org/forums/viewforum.php?f=283" TargetMode="External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scioly.org/forum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2024 Science Olympiad Flight Events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226" y="6195261"/>
            <a:ext cx="5315311" cy="662737"/>
          </a:xfrm>
        </p:spPr>
        <p:txBody>
          <a:bodyPr/>
          <a:lstStyle/>
          <a:p>
            <a:pPr algn="r"/>
            <a:r>
              <a:rPr lang="en-ZA" sz="1400" dirty="0"/>
              <a:t>Slides by Chuck Andraka and Jeff Anderson</a:t>
            </a:r>
          </a:p>
          <a:p>
            <a:pPr algn="r"/>
            <a:r>
              <a:rPr lang="en-ZA" sz="1400" noProof="1"/>
              <a:t>NFFS Education Committee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7FA5F66-6CBD-4CA6-B4ED-E401FB5D70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438" r="18438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2C7AF-9502-4DAB-A304-1B2257B6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378" y="54142"/>
            <a:ext cx="3580990" cy="2141286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8288C9DB-8074-47BA-B01C-C57795DA5E68}"/>
              </a:ext>
            </a:extLst>
          </p:cNvPr>
          <p:cNvSpPr txBox="1">
            <a:spLocks/>
          </p:cNvSpPr>
          <p:nvPr/>
        </p:nvSpPr>
        <p:spPr>
          <a:xfrm>
            <a:off x="757494" y="5215095"/>
            <a:ext cx="5114773" cy="823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9292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272" y="384523"/>
            <a:ext cx="3932237" cy="931811"/>
          </a:xfrm>
        </p:spPr>
        <p:txBody>
          <a:bodyPr/>
          <a:lstStyle/>
          <a:p>
            <a:r>
              <a:rPr lang="en-US" dirty="0"/>
              <a:t>Flight Event</a:t>
            </a:r>
            <a:br>
              <a:rPr lang="en-US" dirty="0"/>
            </a:br>
            <a:r>
              <a:rPr lang="en-US" dirty="0"/>
              <a:t>Flight 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5411" y="1346479"/>
            <a:ext cx="4706902" cy="46523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Complete log is 20% bonus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Incomplete 10% bonus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 flights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Required entries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Motor size (length, width, mass)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Number turns or torque AT LAUNCH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Flight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Three additional </a:t>
            </a:r>
            <a:r>
              <a:rPr lang="en-US" sz="2000" u="sng" dirty="0"/>
              <a:t>minimum</a:t>
            </a:r>
            <a:r>
              <a:rPr lang="en-US" sz="2000" dirty="0"/>
              <a:t> columns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Altitude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Remaining turns or 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Unwinds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Propeller details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Any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Log is critical to improving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2726EA-8892-55F1-6CBA-F7BFE44FF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7402" y="973433"/>
            <a:ext cx="5939711" cy="43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5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43846"/>
            <a:ext cx="3932237" cy="961956"/>
          </a:xfrm>
        </p:spPr>
        <p:txBody>
          <a:bodyPr/>
          <a:lstStyle/>
          <a:p>
            <a:r>
              <a:rPr lang="en-US" dirty="0"/>
              <a:t>Event Flying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05802"/>
            <a:ext cx="6329655" cy="46748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Indoors, with room dimensions </a:t>
            </a:r>
            <a:r>
              <a:rPr lang="en-US" sz="1800" u="sng" dirty="0"/>
              <a:t>published in 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coaching or communication once in competition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ONLY PARTICIPANTS may touch plane and box. This means DO NOT let officials attempt to measure/weigh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Flight log: 20% bonus if complete, 10% if incomplete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Clock:  A 10-minute flight clock when motor is given back to the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time-out for retrieval or repairs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flight starting in 10-minute window may go to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Trim flights permitted during 10-minute competition window, but </a:t>
            </a:r>
            <a:r>
              <a:rPr lang="en-US" sz="1800" u="sng" dirty="0"/>
              <a:t>must</a:t>
            </a:r>
            <a:r>
              <a:rPr lang="en-US" sz="1800" dirty="0"/>
              <a:t> be announced as trim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Score best duration of 2 official flights, plus bonuses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Construction violations are tiered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146" name="Picture 2" descr="Bright young minds go head-to-head at Science Olympiad">
            <a:extLst>
              <a:ext uri="{FF2B5EF4-FFF2-40B4-BE49-F238E27FC236}">
                <a16:creationId xmlns:a16="http://schemas.microsoft.com/office/drawing/2014/main" id="{F6119FE7-14B3-4EF6-B197-D24F640B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42" y="778265"/>
            <a:ext cx="4246475" cy="566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330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4D34E-76F1-4E20-BCF1-D5E62C6786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A0DB5E-0A4D-42A9-8A03-AF338032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10335031" cy="586194"/>
          </a:xfrm>
        </p:spPr>
        <p:txBody>
          <a:bodyPr/>
          <a:lstStyle/>
          <a:p>
            <a:r>
              <a:rPr lang="en-US" dirty="0"/>
              <a:t>ES Experience Issues and Observations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0ACD0-5232-4CA3-BEDF-287C1998B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85510"/>
            <a:ext cx="3932237" cy="38169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Insufficient Logs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Only 10 entries (or less)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Too few columns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Meaningless columns (</a:t>
            </a:r>
            <a:r>
              <a:rPr lang="en-US" sz="1800" dirty="0" err="1"/>
              <a:t>eg</a:t>
            </a:r>
            <a:r>
              <a:rPr lang="en-US" sz="1800" dirty="0"/>
              <a:t>: date)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/>
              <a:t>Logs are a critical element of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Crooked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Accurate construction is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Untrimmed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Heavy models: Too much glue!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CAEFD5C-0487-4444-B1C2-491C71C110FA}"/>
              </a:ext>
            </a:extLst>
          </p:cNvPr>
          <p:cNvSpPr txBox="1">
            <a:spLocks/>
          </p:cNvSpPr>
          <p:nvPr/>
        </p:nvSpPr>
        <p:spPr>
          <a:xfrm>
            <a:off x="6096000" y="1885510"/>
            <a:ext cx="3932237" cy="38169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planes reasonably built, but not reasonably trimmed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Need to do a circle for any reasonable duration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Trim plane for low power, then work on higher power adjustments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flying the same in practice and competition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Do not let observations of others change your approach!</a:t>
            </a:r>
          </a:p>
        </p:txBody>
      </p:sp>
    </p:spTree>
    <p:extLst>
      <p:ext uri="{BB962C8B-B14F-4D97-AF65-F5344CB8AC3E}">
        <p14:creationId xmlns:p14="http://schemas.microsoft.com/office/powerpoint/2010/main" val="431937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4D34E-76F1-4E20-BCF1-D5E62C6786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A0DB5E-0A4D-42A9-8A03-AF338032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8141"/>
            <a:ext cx="10335031" cy="586194"/>
          </a:xfrm>
        </p:spPr>
        <p:txBody>
          <a:bodyPr/>
          <a:lstStyle/>
          <a:p>
            <a:r>
              <a:rPr lang="en-US" dirty="0"/>
              <a:t>Thoughts for improvement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0ACD0-5232-4CA3-BEDF-287C1998B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5786"/>
            <a:ext cx="5852414" cy="41112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Box dimensions (C Div) make short tail moment, challenging to trim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Spend more time in gym than in build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Keep detailed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Read and follow rules carefully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resources, especially the online forum at Scioly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NFFS continues to develop resources and videos</a:t>
            </a:r>
          </a:p>
        </p:txBody>
      </p:sp>
      <p:pic>
        <p:nvPicPr>
          <p:cNvPr id="7170" name="Picture 2" descr="2016 Science Olympiad">
            <a:extLst>
              <a:ext uri="{FF2B5EF4-FFF2-40B4-BE49-F238E27FC236}">
                <a16:creationId xmlns:a16="http://schemas.microsoft.com/office/drawing/2014/main" id="{3521C359-7C17-4AEE-B80E-14F4E4EB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78" y="2002825"/>
            <a:ext cx="4820707" cy="34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4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Sources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Kits</a:t>
            </a:r>
          </a:p>
          <a:p>
            <a:r>
              <a:rPr lang="en-ZA" noProof="1"/>
              <a:t>Supplies</a:t>
            </a:r>
          </a:p>
          <a:p>
            <a:r>
              <a:rPr lang="en-ZA" noProof="1"/>
              <a:t>Help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24EE96D-2A3D-49A0-81D5-28F91E8D88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968" r="17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601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522399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701210"/>
            <a:ext cx="4315015" cy="44070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Ward’s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Official Science Olympiad Supplier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“Kit” includes tools, glues, etc. to get you started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Generally more “Open Ended” than other kits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Less direct design and guidance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Not as refined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218" name="Picture 2" descr="Science Olympiad Wright Stuff Kit">
            <a:extLst>
              <a:ext uri="{FF2B5EF4-FFF2-40B4-BE49-F238E27FC236}">
                <a16:creationId xmlns:a16="http://schemas.microsoft.com/office/drawing/2014/main" id="{86A2ADBD-7102-4426-9B44-E015EB63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6" y="1647330"/>
            <a:ext cx="4860993" cy="384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4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522399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1210"/>
            <a:ext cx="8454937" cy="44070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Freedom Flight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u="sng" dirty="0"/>
              <a:t>Complex but competitive</a:t>
            </a:r>
            <a:r>
              <a:rPr lang="en-US" sz="1800" dirty="0"/>
              <a:t>, consistently in top 10 at Nationals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Consistent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EXTENSIVE instructions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2"/>
              </a:rPr>
              <a:t>https://www.freedomflightmodels.com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a full stock of accessories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Torque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Winder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Counter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Rubber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Propellers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2" descr="Freedom Flight Models 2019">
            <a:extLst>
              <a:ext uri="{FF2B5EF4-FFF2-40B4-BE49-F238E27FC236}">
                <a16:creationId xmlns:a16="http://schemas.microsoft.com/office/drawing/2014/main" id="{91049358-52DC-BD67-E9C0-181507FE5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84" y="2563924"/>
            <a:ext cx="5313085" cy="37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65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35000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098" y="2554356"/>
            <a:ext cx="5370195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J&amp;H Aerospace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Competitive indoor flyer designs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Generally Josh kits two planes, entry level and advanced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Senior Flyer is simpler, easier to trim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Stinger has carbon, more wing, advanced trimming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Many good YouTube videos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https://jhaerospace.com/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8DE556-8742-F29D-0DCF-FBE5CAD9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99" y="439718"/>
            <a:ext cx="3487981" cy="26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5B8FEFF-FEA7-9BF9-F9AB-85DFD3F2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21" y="3429000"/>
            <a:ext cx="3597704" cy="269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89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57012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4061821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Laser Cut Planes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Simple building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Good flying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Low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Photo-instructions, no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2"/>
              </a:rPr>
              <a:t>https://lasercutplanes.com/</a:t>
            </a: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Known for </a:t>
            </a:r>
            <a:r>
              <a:rPr lang="en-US" sz="1800" u="sng" dirty="0"/>
              <a:t>simple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Two Designs for B and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C1F2A4-0830-16A3-CB1E-884B29CC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5" y="273722"/>
            <a:ext cx="4242391" cy="31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7FC08CB-289C-31E6-8C83-0731E4537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82" y="3535674"/>
            <a:ext cx="5451004" cy="31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514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57012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5406937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Retro R/C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Complete line of kits and parts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Low prices, around $50 for two kit package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Prop kits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Unique biplane option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http://retrorc.us.com/scholastickitsandaccessories.aspx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AutoShape 2" descr="Guru Propeller Plane Kit '22">
            <a:extLst>
              <a:ext uri="{FF2B5EF4-FFF2-40B4-BE49-F238E27FC236}">
                <a16:creationId xmlns:a16="http://schemas.microsoft.com/office/drawing/2014/main" id="{5982E471-73B7-4BDF-B3B5-18D1EA6552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C16578-9D60-98AE-DB47-FE3CC3C17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936" y="382360"/>
            <a:ext cx="3272492" cy="258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D51C23B-1351-D5B3-5546-AE5F7990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35" y="3501597"/>
            <a:ext cx="4520293" cy="26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1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6749DB-51B8-4CBB-BA2B-E0E2DEF7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Event descriptions and rules</a:t>
            </a:r>
          </a:p>
          <a:p>
            <a:r>
              <a:rPr lang="en-US" sz="2800" dirty="0"/>
              <a:t>Sources of materials and aid</a:t>
            </a:r>
          </a:p>
          <a:p>
            <a:r>
              <a:rPr lang="en-US" sz="2800" dirty="0"/>
              <a:t>Building techniques</a:t>
            </a:r>
          </a:p>
          <a:p>
            <a:r>
              <a:rPr lang="en-US" sz="2800" dirty="0"/>
              <a:t>Flying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9815A-CE15-49A1-84E4-D22CA3F5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A42D5-76CC-4A92-A7EC-0B9DF8C14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1024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57012"/>
          </a:xfrm>
        </p:spPr>
        <p:txBody>
          <a:bodyPr/>
          <a:lstStyle/>
          <a:p>
            <a:r>
              <a:rPr lang="en-US" dirty="0"/>
              <a:t>Kits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5406937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Guru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out of WV, supported WS win at Nationals 6 years ago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Non-profit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Low cost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http://main.guruengineeringtech.com/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AutoShape 2" descr="Guru Propeller Plane Kit '22">
            <a:extLst>
              <a:ext uri="{FF2B5EF4-FFF2-40B4-BE49-F238E27FC236}">
                <a16:creationId xmlns:a16="http://schemas.microsoft.com/office/drawing/2014/main" id="{5982E471-73B7-4BDF-B3B5-18D1EA6552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53D7035D-AE3B-CC81-12A9-33F7D3A0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7" y="350863"/>
            <a:ext cx="3057124" cy="29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A508006-25D2-DCB4-0BBF-3ED21421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213" y="3514494"/>
            <a:ext cx="3272491" cy="29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23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21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57012"/>
          </a:xfrm>
        </p:spPr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5406937" cy="35539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NFFS Super Simple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https://www.youtube.com/watch?v=Mbxba3g1hMU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Craft store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Stock prop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2-minute flights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Builds in less than 1 hour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Bill Gowen Finny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https://www.hippocketaeronautics.com/hpa_plans/index.php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Search for Finny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Annual design, may need to update yourself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Carbon spar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AutoShape 2" descr="Guru Propeller Plane Kit '22">
            <a:extLst>
              <a:ext uri="{FF2B5EF4-FFF2-40B4-BE49-F238E27FC236}">
                <a16:creationId xmlns:a16="http://schemas.microsoft.com/office/drawing/2014/main" id="{5982E471-73B7-4BDF-B3B5-18D1EA6552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13D62-B30A-70AF-9617-D564035E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725" y="2876458"/>
            <a:ext cx="4971004" cy="3314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47929-C1D7-5FE8-D9C7-0EA0C19F7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144" y="347989"/>
            <a:ext cx="3241220" cy="244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61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22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45" y="505657"/>
            <a:ext cx="3932237" cy="488085"/>
          </a:xfrm>
        </p:spPr>
        <p:txBody>
          <a:bodyPr/>
          <a:lstStyle/>
          <a:p>
            <a:r>
              <a:rPr lang="en-US" dirty="0"/>
              <a:t>Accessories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1879" y="1108842"/>
            <a:ext cx="6546273" cy="45041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Rubber, Props, Winders, Torque meters, covering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Indoor Free Flight Supply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https://www.indoorffsupply.com/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Freedom Flight Models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https://www.freedomflightmodels.com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FAI Model Supply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4"/>
              </a:rPr>
              <a:t>https://www.faimodelsupply.com/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J&amp;H Aerospace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5"/>
              </a:rPr>
              <a:t>https://jhaerospace.com/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Retro R/C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6"/>
              </a:rPr>
              <a:t>http://retrorc.us.com/scholastickitsandaccessories.aspx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Volare Products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7"/>
              </a:rPr>
              <a:t>https://volareproducts.com/wordpress/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Covering, prop hangers, rubber stripper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Indoor Model Specialties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8"/>
              </a:rPr>
              <a:t>http://www.indoorspecialties.com/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5362" name="Picture 2" descr="15:1 Ratio Winder">
            <a:extLst>
              <a:ext uri="{FF2B5EF4-FFF2-40B4-BE49-F238E27FC236}">
                <a16:creationId xmlns:a16="http://schemas.microsoft.com/office/drawing/2014/main" id="{68587630-45EA-45F4-8C53-12317E8A9C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32" y="1297342"/>
            <a:ext cx="2385391" cy="18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igital Winder Counter">
            <a:extLst>
              <a:ext uri="{FF2B5EF4-FFF2-40B4-BE49-F238E27FC236}">
                <a16:creationId xmlns:a16="http://schemas.microsoft.com/office/drawing/2014/main" id="{30AE2700-A667-4D99-9EA4-4FE9A203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74" y="1604195"/>
            <a:ext cx="2626343" cy="196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orque Meter">
            <a:extLst>
              <a:ext uri="{FF2B5EF4-FFF2-40B4-BE49-F238E27FC236}">
                <a16:creationId xmlns:a16="http://schemas.microsoft.com/office/drawing/2014/main" id="{07B74B2B-30E0-48A2-9604-31B5FADE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3429000"/>
            <a:ext cx="2022493" cy="211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itch Guage">
            <a:extLst>
              <a:ext uri="{FF2B5EF4-FFF2-40B4-BE49-F238E27FC236}">
                <a16:creationId xmlns:a16="http://schemas.microsoft.com/office/drawing/2014/main" id="{645D9C96-8C29-482A-A9DA-49A0EB5B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17" y="3881176"/>
            <a:ext cx="2857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034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22B93-0218-4A96-92F9-68A32EFC5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C7B32-8F3D-4BA6-8DA4-BED7162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07" y="374474"/>
            <a:ext cx="3932237" cy="488085"/>
          </a:xfrm>
        </p:spPr>
        <p:txBody>
          <a:bodyPr/>
          <a:lstStyle/>
          <a:p>
            <a:r>
              <a:rPr lang="en-US" dirty="0"/>
              <a:t>Resources and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830D-2458-4D38-A8B8-FD9B900B2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986" y="1041488"/>
            <a:ext cx="6546273" cy="45041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Hip Pocket Aeronautics at </a:t>
            </a:r>
            <a:r>
              <a:rPr lang="en-US" sz="1400" dirty="0">
                <a:hlinkClick r:id="rId2"/>
              </a:rPr>
              <a:t>http://www.hippocketaeronautics.com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 Free Flight Society at </a:t>
            </a:r>
            <a:r>
              <a:rPr lang="en-US" sz="1600" dirty="0">
                <a:hlinkClick r:id="rId3"/>
              </a:rPr>
              <a:t>https://freeflight.org/join-learn-fly/science-olympiad/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Online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 Free Flight Society at </a:t>
            </a:r>
            <a:r>
              <a:rPr lang="en-US" sz="1600" dirty="0">
                <a:hlinkClick r:id="rId3"/>
              </a:rPr>
              <a:t>https://freeflight.org/join-learn-fly/science-olympiad/</a:t>
            </a:r>
            <a:r>
              <a:rPr lang="en-US" sz="1600" dirty="0"/>
              <a:t> includes videos, plans, how-to guides,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SCIOLY online forums at </a:t>
            </a:r>
            <a:r>
              <a:rPr lang="en-US" sz="1600" dirty="0">
                <a:hlinkClick r:id="rId4"/>
              </a:rPr>
              <a:t>https://scioly.org/forums/viewforum.php?f=283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Hip Pocket Aeronautics forums </a:t>
            </a:r>
            <a:r>
              <a:rPr lang="en-US" sz="1600" dirty="0">
                <a:hlinkClick r:id="rId5"/>
              </a:rPr>
              <a:t>https://www.hippocketaeronautics.com/hpa_forum/index.php?board=33.0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Minimizing weight gain: </a:t>
            </a:r>
            <a:r>
              <a:rPr lang="en-US" sz="1600" dirty="0">
                <a:hlinkClick r:id="rId6"/>
              </a:rPr>
              <a:t>https://www.soinc.org/sites/default/files/uploaded_files/glueweight.pdf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Basic Building: </a:t>
            </a:r>
            <a:r>
              <a:rPr lang="en-US" sz="1600" dirty="0">
                <a:hlinkClick r:id="rId7"/>
              </a:rPr>
              <a:t>https://www.soinc.org/sites/default/files/uploaded_files/ScienceOlympiad5.0.pdf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65964-248F-41B8-8E31-ED56090822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31"/>
          <a:stretch/>
        </p:blipFill>
        <p:spPr>
          <a:xfrm>
            <a:off x="6694259" y="768892"/>
            <a:ext cx="4907256" cy="2660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0E052-8AD0-40F5-97E5-B9CCB57336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528" t="4187" r="13992"/>
          <a:stretch/>
        </p:blipFill>
        <p:spPr>
          <a:xfrm>
            <a:off x="7117410" y="3587261"/>
            <a:ext cx="4131175" cy="29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16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24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Building Techniques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noProof="1"/>
              <a:t>Part 2 of Coach’s Clinic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A00E6A7-86B5-451A-AB6B-B79E461B49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968" r="17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1423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CE215C-A45D-43E7-8749-94CB67D942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25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32574-744B-4BFF-966A-DE4D49AD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7451"/>
            <a:ext cx="5149030" cy="549974"/>
          </a:xfrm>
        </p:spPr>
        <p:txBody>
          <a:bodyPr/>
          <a:lstStyle/>
          <a:p>
            <a:r>
              <a:rPr lang="en-US" dirty="0"/>
              <a:t>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80F5A-1BD9-4E07-8620-20F503CFD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8673" y="1145514"/>
            <a:ext cx="5865077" cy="433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Weight is EVERYTHING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Glue control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Thin </a:t>
            </a:r>
            <a:r>
              <a:rPr lang="en-US" sz="1600" dirty="0" err="1"/>
              <a:t>CyA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Capillary applicator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Balsa Density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Weigh and grade balsa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Bring scale to store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5-8 </a:t>
            </a:r>
            <a:r>
              <a:rPr lang="en-US" sz="1600" dirty="0" err="1"/>
              <a:t>lb</a:t>
            </a:r>
            <a:r>
              <a:rPr lang="en-US" sz="1600" dirty="0"/>
              <a:t>/cu ft is “contest grade”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Heavier wood may be used, generous weight budget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Kits have excellent wood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Straight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Use fixtures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Foam board allows pins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Glass or shelving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Wrap key joints with thread, dot of 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Carbon is light, stiff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BA0EF-2DD6-4536-B4AC-F37C31EDB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648905" y="1448064"/>
            <a:ext cx="4873625" cy="3655218"/>
          </a:xfrm>
        </p:spPr>
      </p:pic>
      <p:pic>
        <p:nvPicPr>
          <p:cNvPr id="6" name="Picture 5" descr="Slide20">
            <a:extLst>
              <a:ext uri="{FF2B5EF4-FFF2-40B4-BE49-F238E27FC236}">
                <a16:creationId xmlns:a16="http://schemas.microsoft.com/office/drawing/2014/main" id="{F6C4ED97-31E6-448C-891A-A2C64A1AB5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75455" r="45682" b="8939"/>
          <a:stretch/>
        </p:blipFill>
        <p:spPr>
          <a:xfrm>
            <a:off x="4390159" y="1286905"/>
            <a:ext cx="2753591" cy="107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636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CE215C-A45D-43E7-8749-94CB67D942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26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32574-744B-4BFF-966A-DE4D49AD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166"/>
            <a:ext cx="5149030" cy="549974"/>
          </a:xfrm>
        </p:spPr>
        <p:txBody>
          <a:bodyPr/>
          <a:lstStyle/>
          <a:p>
            <a:r>
              <a:rPr lang="en-US" dirty="0"/>
              <a:t>Covering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80F5A-1BD9-4E07-8620-20F503CFD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43140"/>
            <a:ext cx="4214310" cy="48258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Ultrafilm</a:t>
            </a:r>
            <a:r>
              <a:rPr lang="en-US" dirty="0"/>
              <a:t> is used in most kits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Grocery veggie bags an excellent alternative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Build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Build a frame scrap balsa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 with solder iron if available, tears easily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Ball up as small as possible, twice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Unfurl with outward stretching motion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Attach to frame with lip balm or Vaseline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Carefully stretch to edges, not 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Adhesive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3M 77 is best (easy, light enough)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Glue stick an alternative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Light coating on top of structure separate from covering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Press into framed film inverted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Allow to cure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 with soldering iron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Careful not to dwell on carbon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B606B3-205A-403D-953D-0287A58FB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7545" y="557021"/>
            <a:ext cx="3821978" cy="2871979"/>
          </a:xfrm>
        </p:spPr>
      </p:pic>
      <p:pic>
        <p:nvPicPr>
          <p:cNvPr id="1026" name="Picture 2" descr="http://www.hippocketaeronautics.com/hpa_forum/index.php?action=dlattach;topic=17412.0;attach=122945;image">
            <a:extLst>
              <a:ext uri="{FF2B5EF4-FFF2-40B4-BE49-F238E27FC236}">
                <a16:creationId xmlns:a16="http://schemas.microsoft.com/office/drawing/2014/main" id="{138FBE45-AFF4-4FDD-AF94-CF2290080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9616" b="26667"/>
          <a:stretch/>
        </p:blipFill>
        <p:spPr bwMode="auto">
          <a:xfrm>
            <a:off x="5054098" y="3628968"/>
            <a:ext cx="6145425" cy="3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41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27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Flying Techniques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noProof="1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ED7A03C-2CE3-4871-BBB6-0F808FB98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1520" r="-81"/>
          <a:stretch/>
        </p:blipFill>
        <p:spPr>
          <a:xfrm>
            <a:off x="404887" y="180000"/>
            <a:ext cx="5074416" cy="6498000"/>
          </a:xfrm>
        </p:spPr>
      </p:pic>
    </p:spTree>
    <p:extLst>
      <p:ext uri="{BB962C8B-B14F-4D97-AF65-F5344CB8AC3E}">
        <p14:creationId xmlns:p14="http://schemas.microsoft.com/office/powerpoint/2010/main" val="4249666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28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80602"/>
          </a:xfrm>
        </p:spPr>
        <p:txBody>
          <a:bodyPr/>
          <a:lstStyle/>
          <a:p>
            <a:r>
              <a:rPr lang="en-US" dirty="0"/>
              <a:t>Trimming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8028"/>
            <a:ext cx="4343400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Check often, remove ballast as glue is added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modeling 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CG (balance point) often (log 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Decalage to about 3-8mm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 lightly, 400-600 turns on rubber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Launch straight ahead with light toss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Watch for stall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 decalage until stall observed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Decrease until stall just goes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Watch for recovery from touches (ceiling)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dives, move CG forward and re-trim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quick recovery, may try more aft CG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Trimming may take one or more flying sessions</a:t>
            </a:r>
          </a:p>
        </p:txBody>
      </p:sp>
      <p:pic>
        <p:nvPicPr>
          <p:cNvPr id="4098" name="Picture 2" descr="Image result for wright stuff science olympiad">
            <a:extLst>
              <a:ext uri="{FF2B5EF4-FFF2-40B4-BE49-F238E27FC236}">
                <a16:creationId xmlns:a16="http://schemas.microsoft.com/office/drawing/2014/main" id="{B363B06E-D39B-4937-98AC-6CD32CF4B1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215" y="592282"/>
            <a:ext cx="3319547" cy="26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right stuff science olympiad">
            <a:extLst>
              <a:ext uri="{FF2B5EF4-FFF2-40B4-BE49-F238E27FC236}">
                <a16:creationId xmlns:a16="http://schemas.microsoft.com/office/drawing/2014/main" id="{34FE023C-D014-4798-90F8-90AC6BC9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12" y="2592851"/>
            <a:ext cx="2922898" cy="19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calage - Wikipedia">
            <a:extLst>
              <a:ext uri="{FF2B5EF4-FFF2-40B4-BE49-F238E27FC236}">
                <a16:creationId xmlns:a16="http://schemas.microsoft.com/office/drawing/2014/main" id="{1E44C2B4-6522-41BA-BB32-33D19CE18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4"/>
          <a:stretch/>
        </p:blipFill>
        <p:spPr bwMode="auto">
          <a:xfrm>
            <a:off x="5144958" y="4809464"/>
            <a:ext cx="6207254" cy="166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8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29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680602"/>
          </a:xfrm>
        </p:spPr>
        <p:txBody>
          <a:bodyPr/>
          <a:lstStyle/>
          <a:p>
            <a:r>
              <a:rPr lang="en-US" dirty="0"/>
              <a:t>Trimming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668028"/>
            <a:ext cx="5138981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Higher power launches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Adjust launch torque to room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roll in, add inboard wing wash-in (raise leading edge of left, or inner wing)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Common solution last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Adjust for circle to fit in 50-60% of gym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Rudder has greater effect on high speed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Tail tilt has greater effect on low speed</a:t>
            </a:r>
          </a:p>
        </p:txBody>
      </p:sp>
      <p:pic>
        <p:nvPicPr>
          <p:cNvPr id="4098" name="Picture 2" descr="Image result for wright stuff science olympiad">
            <a:extLst>
              <a:ext uri="{FF2B5EF4-FFF2-40B4-BE49-F238E27FC236}">
                <a16:creationId xmlns:a16="http://schemas.microsoft.com/office/drawing/2014/main" id="{B363B06E-D39B-4937-98AC-6CD32CF4B1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09" y="592282"/>
            <a:ext cx="4226753" cy="34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right stuff science olympiad">
            <a:extLst>
              <a:ext uri="{FF2B5EF4-FFF2-40B4-BE49-F238E27FC236}">
                <a16:creationId xmlns:a16="http://schemas.microsoft.com/office/drawing/2014/main" id="{34FE023C-D014-4798-90F8-90AC6BC9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8508"/>
            <a:ext cx="4226753" cy="28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32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Flight (B&amp;C)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/>
              <a:t>Indoor Airplane Duration</a:t>
            </a:r>
            <a:endParaRPr lang="en-ZA" noProof="1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D17BD62-7E8A-406C-80E0-D1B5EEA4F8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7968" t="27075" r="37144"/>
          <a:stretch/>
        </p:blipFill>
        <p:spPr>
          <a:xfrm>
            <a:off x="180000" y="213226"/>
            <a:ext cx="5306400" cy="6464774"/>
          </a:xfrm>
        </p:spPr>
      </p:pic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30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456911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Flying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8028"/>
            <a:ext cx="4343400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 ALL parameters in log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Change ONE THING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Rubber/prop optimization is 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Change props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Adjust prop (pitch, flex)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Rubber width,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Stopwatch tells the tale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If it won’t climb, try thicker rubber, less pitch, or less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Half rubber flights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½ altitude, ½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½ rubber length, same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Predictable higher ceiling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Lower risk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½ rubber with weighted stick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IN THE GYM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Winning takes many flights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8FF8E6-86B1-4703-9100-600FC7EA0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081142"/>
            <a:ext cx="6172200" cy="46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32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31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1305"/>
            <a:ext cx="3932237" cy="944546"/>
          </a:xfrm>
        </p:spPr>
        <p:txBody>
          <a:bodyPr/>
          <a:lstStyle/>
          <a:p>
            <a:r>
              <a:rPr lang="en-US" dirty="0"/>
              <a:t>Flying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286189"/>
            <a:ext cx="5008353" cy="45827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Rubber winding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Hysteresis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off airplane!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Torque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counting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u="sng" dirty="0"/>
              <a:t>Lubricate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Silicon oil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Armor-all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to almost breaking (break some to know)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Usually based on 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Back off to launch torque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Ceiling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Stretch winding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Stretch to 5-8X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Wind ½ at full stretch, then walk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Rubber evaluation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Initial climb: Launch torque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Cruise: rubber/prop balance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Letdown: Prop flex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Look at turns remaining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Ideally about ½ row of knots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F044E8-F136-4699-8CCD-22A949BA9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534" y="370060"/>
            <a:ext cx="4559856" cy="3639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CE08DF-4D62-4D0E-92C7-07E43F4D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224" y="3835958"/>
            <a:ext cx="4029389" cy="302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2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C26EB-0C8B-4B4A-9420-F4D62BADFE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32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6900C-F702-4AF9-9382-EE690E9C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1617"/>
            <a:ext cx="3932237" cy="456911"/>
          </a:xfrm>
        </p:spPr>
        <p:txBody>
          <a:bodyPr/>
          <a:lstStyle/>
          <a:p>
            <a:r>
              <a:rPr lang="en-US" dirty="0"/>
              <a:t>Flight Adjustments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4E378-3D7B-46AF-897D-1DA9BF071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758528"/>
            <a:ext cx="5410287" cy="42009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If initial flights are decent, make SMALL changes and record differences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decalage: Raise front of wing or back of tail stabilizer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Move CG rearward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Stalls (nose climbs then dips repeatedly)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 decalage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Move CG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Stalls only at high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 down thrust (angle propellor shaft downward)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 incidence to BOTH surfaces (raise leading edge of wing AND stab)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Flight is ok but climb limited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Decrease prop pitch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 left wing wash-in (raise left wing leading edge slightly)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decalage until stall, then back off slightly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Decalage usually should be set for low-power flight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231B895-DB33-4162-88DD-094E24A5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14" y="734158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763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33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3827" y="922862"/>
            <a:ext cx="4152089" cy="1640724"/>
          </a:xfrm>
        </p:spPr>
        <p:txBody>
          <a:bodyPr/>
          <a:lstStyle/>
          <a:p>
            <a:r>
              <a:rPr lang="en-ZA" dirty="0"/>
              <a:t>Follow-up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3829" y="4648200"/>
            <a:ext cx="4152088" cy="1460100"/>
          </a:xfrm>
        </p:spPr>
        <p:txBody>
          <a:bodyPr/>
          <a:lstStyle/>
          <a:p>
            <a:pPr lvl="1"/>
            <a:r>
              <a:rPr lang="en-ZA" noProof="1"/>
              <a:t>Preferred followup is the Scioly Forum at </a:t>
            </a:r>
            <a:r>
              <a:rPr lang="en-ZA" noProof="1">
                <a:hlinkClick r:id="rId2"/>
              </a:rPr>
              <a:t>https://scioly.org/forums</a:t>
            </a:r>
            <a:endParaRPr lang="en-ZA" noProof="1"/>
          </a:p>
          <a:p>
            <a:pPr lvl="1"/>
            <a:endParaRPr lang="en-ZA" noProof="1"/>
          </a:p>
          <a:p>
            <a:pPr lvl="1"/>
            <a:r>
              <a:rPr lang="en-ZA" noProof="1"/>
              <a:t>Official rules clarifications are thorough the SO FAQ process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3491-8712-4B9C-8DE3-033462FBF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64" y="1338447"/>
            <a:ext cx="6608637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Event Description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Prebuild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Powered Indoor Aircraft flown for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Made with any materials except Boron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Presented in a box with outer dimensions specified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Best of two flights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Kits are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Student-Built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57DA69-7DBA-47E6-ACB1-B1D2AB7F0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r="13590"/>
          <a:stretch/>
        </p:blipFill>
        <p:spPr bwMode="auto">
          <a:xfrm>
            <a:off x="5993775" y="828989"/>
            <a:ext cx="4777163" cy="52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90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Event Changes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Changes to box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one box must be presented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1.5g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black marking bonus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build 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log cover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Flight log now a bonus, not penalty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2" descr="Churchill/EBHS Students Take Flight in New Jersey Science Olympiad | East  Brunswick, NJ News TAPinto">
            <a:extLst>
              <a:ext uri="{FF2B5EF4-FFF2-40B4-BE49-F238E27FC236}">
                <a16:creationId xmlns:a16="http://schemas.microsoft.com/office/drawing/2014/main" id="{333FCA38-6AE3-A610-FC6A-E5F4DCDC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6" y="1521873"/>
            <a:ext cx="5991224" cy="426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7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Event Direction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 design event, but a flight optimization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collection and recording is critical to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LIGHT, try to reach the minimum allowed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accurately. Crooked, twisted planes do not fly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LOTS of data == Fly A Lot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23A4E6-479E-4B33-9D74-58926029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8" y="1115367"/>
            <a:ext cx="5848140" cy="43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65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11471"/>
            <a:ext cx="4867676" cy="589248"/>
          </a:xfrm>
        </p:spPr>
        <p:txBody>
          <a:bodyPr/>
          <a:lstStyle/>
          <a:p>
            <a:r>
              <a:rPr lang="en-US" dirty="0"/>
              <a:t>Event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1160" y="1255801"/>
            <a:ext cx="5466304" cy="52756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Kit, plans, or self-design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pre-glued or pre-covered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Must fit in specified box ready to fly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Team may buy or build a box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1 box required (“measurement box”)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B: 41cm x 28.5cm x 65cm (long banker’s box)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C: 32cm x 23cm x 47cm (</a:t>
            </a:r>
            <a:r>
              <a:rPr lang="en-US" b="1" u="sng" dirty="0">
                <a:solidFill>
                  <a:srgbClr val="FF0000"/>
                </a:solidFill>
              </a:rPr>
              <a:t>8-ream</a:t>
            </a:r>
            <a:r>
              <a:rPr lang="en-US" dirty="0"/>
              <a:t> paper box)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/>
              <a:t>Box cannot change shape of airplane!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Team responsible to verify box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push the dimensions. Too big and you will be tiered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Propeller built or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Labelled for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2 planes presented for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2-Student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Non-compliant planes/boxes tiered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529BD-D564-9B4E-1071-BC2F03E56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464" y="1100719"/>
            <a:ext cx="5987336" cy="45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7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0978"/>
            <a:ext cx="3932237" cy="951908"/>
          </a:xfrm>
        </p:spPr>
        <p:txBody>
          <a:bodyPr/>
          <a:lstStyle/>
          <a:p>
            <a:r>
              <a:rPr lang="en-US" dirty="0"/>
              <a:t>Additional Event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92219"/>
            <a:ext cx="3932237" cy="45820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Propeller diameter not limited, but must be installed and fit in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Propeller built or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8g minimum without rubber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Approx. 9.5g flying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Rubber powered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1.5g maximum rubber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Includes any </a:t>
            </a:r>
            <a:r>
              <a:rPr lang="en-US" sz="2000" dirty="0" err="1"/>
              <a:t>o-rings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Before or after lube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6 rubber motors, or sets for multiple propeller planes may be processed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AE65DD-8D1F-4103-9306-A8E1B4BC9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2913525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B6BBD-AA72-4902-A098-048266EE7F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03BDF-D51F-4B49-AA49-23014A9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756"/>
            <a:ext cx="3932237" cy="1485899"/>
          </a:xfrm>
        </p:spPr>
        <p:txBody>
          <a:bodyPr/>
          <a:lstStyle/>
          <a:p>
            <a:r>
              <a:rPr lang="en-US" dirty="0"/>
              <a:t>Flexibility of Design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6D92-7A8B-4692-A6B2-E5EF3ABFF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Plane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Any wing configuration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Monoplane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Tandem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Biplane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Triplane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Helicopter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Glider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Tractor vs. pusher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dimensions fit what part of box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Think diagonal!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Format of wing (flat with tip plates, dihedral, polyhedral)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Propeller Propulsion - Kenowa Hills Middle School TechEd">
            <a:extLst>
              <a:ext uri="{FF2B5EF4-FFF2-40B4-BE49-F238E27FC236}">
                <a16:creationId xmlns:a16="http://schemas.microsoft.com/office/drawing/2014/main" id="{64091318-098D-4BF5-90FC-AAE450A1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3" y="3980223"/>
            <a:ext cx="4381082" cy="23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3 Cloud Dancer Div B - 2 pack">
            <a:extLst>
              <a:ext uri="{FF2B5EF4-FFF2-40B4-BE49-F238E27FC236}">
                <a16:creationId xmlns:a16="http://schemas.microsoft.com/office/drawing/2014/main" id="{CE5A3D2A-870C-5B5F-8D13-BFA2D569F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3" y="713858"/>
            <a:ext cx="4477797" cy="26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81B36-A104-A3FA-2B04-A23FEB915D43}"/>
              </a:ext>
            </a:extLst>
          </p:cNvPr>
          <p:cNvSpPr txBox="1"/>
          <p:nvPr/>
        </p:nvSpPr>
        <p:spPr>
          <a:xfrm>
            <a:off x="6289770" y="3429000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 plates in lieu of dihedral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6AAEC-F57F-80F7-F787-696F13CC80DE}"/>
              </a:ext>
            </a:extLst>
          </p:cNvPr>
          <p:cNvSpPr txBox="1"/>
          <p:nvPr/>
        </p:nvSpPr>
        <p:spPr>
          <a:xfrm>
            <a:off x="6852777" y="636486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Dihedral types</a:t>
            </a:r>
          </a:p>
        </p:txBody>
      </p:sp>
    </p:spTree>
    <p:extLst>
      <p:ext uri="{BB962C8B-B14F-4D97-AF65-F5344CB8AC3E}">
        <p14:creationId xmlns:p14="http://schemas.microsoft.com/office/powerpoint/2010/main" val="303713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BPL_College Scientific Findings_SB - v8" id="{A70D497F-16AD-4824-BF42-839F32861AF7}" vid="{F5CB11CC-8625-4978-8176-04025FE17A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EA66FD-E5C8-474E-901F-2FA174DA1701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A5D7EF-DE4D-4319-A27D-45782EA439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DEFE42-D3B9-4FDE-B997-46DE8E43FC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0</TotalTime>
  <Words>1868</Words>
  <Application>Microsoft Office PowerPoint</Application>
  <PresentationFormat>Widescreen</PresentationFormat>
  <Paragraphs>381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Bodoni MT</vt:lpstr>
      <vt:lpstr>Calibri</vt:lpstr>
      <vt:lpstr>Gill Sans MT</vt:lpstr>
      <vt:lpstr>Times New Roman</vt:lpstr>
      <vt:lpstr>Office Theme</vt:lpstr>
      <vt:lpstr>2024 Science Olympiad Flight Events</vt:lpstr>
      <vt:lpstr>Presentation Order</vt:lpstr>
      <vt:lpstr>Flight (B&amp;C)</vt:lpstr>
      <vt:lpstr>Flight Event Description</vt:lpstr>
      <vt:lpstr>Flight Event Changes</vt:lpstr>
      <vt:lpstr>Flight Event Direction</vt:lpstr>
      <vt:lpstr>Event Parameters</vt:lpstr>
      <vt:lpstr>Additional Event Parameters</vt:lpstr>
      <vt:lpstr>Flexibility of Design </vt:lpstr>
      <vt:lpstr>Flight Event Flight Log</vt:lpstr>
      <vt:lpstr>Event Flying Process</vt:lpstr>
      <vt:lpstr>ES Experience Issues and Observations</vt:lpstr>
      <vt:lpstr>Thoughts for improvement</vt:lpstr>
      <vt:lpstr>Sources</vt:lpstr>
      <vt:lpstr>Kits</vt:lpstr>
      <vt:lpstr>Kits</vt:lpstr>
      <vt:lpstr>Kits</vt:lpstr>
      <vt:lpstr>Kits</vt:lpstr>
      <vt:lpstr>Kits</vt:lpstr>
      <vt:lpstr>Kits</vt:lpstr>
      <vt:lpstr>Plans</vt:lpstr>
      <vt:lpstr>Accessories</vt:lpstr>
      <vt:lpstr>Resources and help</vt:lpstr>
      <vt:lpstr>Building Techniques</vt:lpstr>
      <vt:lpstr>Building</vt:lpstr>
      <vt:lpstr>Covering</vt:lpstr>
      <vt:lpstr>Flying Techniques</vt:lpstr>
      <vt:lpstr>Trimming</vt:lpstr>
      <vt:lpstr>Trimming (cont.)</vt:lpstr>
      <vt:lpstr> Flying</vt:lpstr>
      <vt:lpstr>Flying</vt:lpstr>
      <vt:lpstr>Flight Adjustments</vt:lpstr>
      <vt:lpstr>Follow-up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2018-10-20T16:39:34Z</dcterms:created>
  <dcterms:modified xsi:type="dcterms:W3CDTF">2023-08-23T19:11:28Z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